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5" r:id="rId4"/>
    <p:sldId id="267" r:id="rId5"/>
    <p:sldId id="266" r:id="rId6"/>
    <p:sldId id="272" r:id="rId7"/>
    <p:sldId id="288" r:id="rId8"/>
    <p:sldId id="277" r:id="rId9"/>
    <p:sldId id="278" r:id="rId10"/>
    <p:sldId id="281" r:id="rId11"/>
    <p:sldId id="271" r:id="rId12"/>
    <p:sldId id="273" r:id="rId13"/>
    <p:sldId id="285" r:id="rId14"/>
    <p:sldId id="286" r:id="rId15"/>
    <p:sldId id="287" r:id="rId16"/>
    <p:sldId id="29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7" autoAdjust="0"/>
    <p:restoredTop sz="93584" autoAdjust="0"/>
  </p:normalViewPr>
  <p:slideViewPr>
    <p:cSldViewPr snapToGrid="0">
      <p:cViewPr>
        <p:scale>
          <a:sx n="50" d="100"/>
          <a:sy n="50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44CC6-FB90-4DEE-B1F7-2F3E872B0303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E2F7C-8F85-4EEA-BF25-9F29D2A31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16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2F7C-8F85-4EEA-BF25-9F29D2A31F7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709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BFAD2-7F99-1092-C4F4-C314C2A5F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86EDD4-9DE5-2B6C-674F-4281399C2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3C372-6A56-28EC-B9F0-D1E62142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73376-F203-998D-D4DD-834EBF539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43DDC-59F6-F1DD-DFC2-C7632305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072B6-BDB8-3ABA-3689-75805A83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35EBA2-7B57-543A-84F5-E54B095E1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6B449-0E1B-A913-34CF-8B98C7B7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2B57D-9681-B8AE-21FD-AFDFB021C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766F7D-F416-365D-4A55-5DEB3456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8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2F2B21-C9A0-9DB9-4204-CFECD3AB0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FE0D81-0498-45E2-41A6-58E6BAD5C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93330F-8B85-1C33-6094-31884904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29662-676A-7D37-E7E0-7F9B5B24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5C727-4D78-094B-6740-A3CC23D0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6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0D050-2B74-3C23-D382-FD99D188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3863B-E76B-258F-47E8-25AF4AE0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D71DD-9851-8B7A-2ADE-A0306E86D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007DB-F4FC-66DB-6BF1-2A92704F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FE101-28C9-C12B-F916-AB813CB4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953FE-61A6-B85B-3D40-C4B2835E9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834491-3668-371C-1C2B-97745D2E2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3AF438-D2BD-3739-F743-E30049D8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F2A78-4515-D147-45AA-E7CC37A0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C7C3A3-6E5A-7158-4778-CFC82215E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61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10351-6170-8DBF-E560-A973EF04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DDCCC-98D7-BDE1-FAE4-755B8587EE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AE8578-58BD-544A-6C23-D6F0D62C3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F91828-F43D-9DEA-193B-B669E314F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A13B09-25DF-E485-7BDF-53FE0BE0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A18C84-D8AC-DF0C-01F2-64D84BBA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9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BB12-1E6D-E0DC-B295-B02A55FC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8B6000-E8C2-81F5-CA6B-82EF7EE76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68F146-1694-4995-B5CB-D003C5E9E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E1760D-6015-9EEC-A18B-EE286EB3D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A0DC86-3D81-3D46-83DD-1C204497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49235A-9D07-B12D-18E8-5185AB48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391FAE-CE69-A265-EC36-B93D882A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805404-02ED-4860-5590-12D473DA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5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6308E-A8BC-65FB-E7A1-A0B308C0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A30A44-9A9C-914C-9CD5-E2B6D711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1A4F47-63DC-3F2C-38EC-F2D66B711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833B9F-BAFB-3972-9303-C6D89351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2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23CECE-827B-21C6-4809-BC3D78278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524A8A-8ED9-516B-774A-FE1BC5E47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974100-BB2B-B322-56D0-5B971B9D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33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B15B5-E5CE-ACF6-04EC-47ABBB86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A6AEC-5180-CA49-A7CF-F75B59FA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5DBFA4-DDFB-1093-3D4A-8AAA5043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DCE423-4302-DD56-4D8F-D6E113BF8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1D238D-0137-C0EC-480F-1295F2E1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2BB8F9-B0D4-B8DE-0D08-141853D6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66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DA33F-B558-9F6F-5510-3EF0B702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4CD5A2-55E7-CC50-2E0E-B32EE29CE6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31D32C-394F-5D91-78CD-DF469994C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5DB7A-351B-1AC9-885D-EBB6CDE79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B75026-5411-5316-BA85-FED1E85D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7F35EC-6892-22D8-521A-16353CA1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70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3245F2-2EFE-B73D-20BB-09987C6E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E68520-CBE3-75B3-67D7-EA25CB358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E7525-8EB3-4521-5FCC-6CE3D3922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A50BB-89D6-49ED-9EB8-4D0EDA6F5C0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67D69F-048D-9F1F-0259-820EE3E17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F711A-981E-9008-C001-9DE644812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4BAE-7794-4575-9258-5CF56C9A9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7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779D0-FC74-901A-4367-B37B5AF5F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176337"/>
          </a:xfrm>
        </p:spPr>
        <p:txBody>
          <a:bodyPr>
            <a:normAutofit/>
          </a:bodyPr>
          <a:lstStyle/>
          <a:p>
            <a:r>
              <a:rPr lang="ko-KR" altLang="en-US" sz="48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홀로 잠 못 드는 그대를 위해</a:t>
            </a:r>
            <a:br>
              <a:rPr lang="en-US" altLang="ko-KR" sz="48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</a:br>
            <a:r>
              <a:rPr lang="en-US" altLang="ko-KR" sz="1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br>
              <a:rPr lang="en-US" altLang="ko-KR" sz="48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</a:b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&lt;</a:t>
            </a:r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프로그래밍 보고서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&gt;</a:t>
            </a:r>
            <a:endParaRPr lang="ko-KR" altLang="en-US" sz="48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CBE7FD8-1C67-D79A-CAB3-43C15B919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81664"/>
            <a:ext cx="12192000" cy="317633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ko-KR" altLang="en-US" sz="28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화면 구동 예시</a:t>
            </a:r>
            <a:endParaRPr lang="en-US" altLang="ko-KR" sz="28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28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필요한 기능</a:t>
            </a:r>
            <a:endParaRPr lang="en-US" altLang="ko-KR" sz="28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28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전체 흐름 </a:t>
            </a:r>
            <a:r>
              <a:rPr lang="en-US" altLang="ko-KR" sz="28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– </a:t>
            </a:r>
            <a:r>
              <a:rPr lang="ko-KR" altLang="en-US" sz="28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프로그래머 버전</a:t>
            </a:r>
            <a:endParaRPr lang="en-US" altLang="ko-KR" sz="28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sz="28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클래스명 </a:t>
            </a:r>
            <a:r>
              <a:rPr lang="en-US" altLang="ko-KR" sz="28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– </a:t>
            </a:r>
            <a:r>
              <a:rPr lang="ko-KR" altLang="en-US" sz="28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변수명</a:t>
            </a:r>
            <a:endParaRPr lang="en-US" altLang="ko-KR" sz="28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endParaRPr lang="en-US" altLang="ko-KR" sz="28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457200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843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2. UI</a:t>
            </a:r>
            <a:endParaRPr lang="ko-KR" altLang="en-US" sz="36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9F528C9-8638-2ABF-A4F0-20149D712BFD}"/>
              </a:ext>
            </a:extLst>
          </p:cNvPr>
          <p:cNvSpPr txBox="1">
            <a:spLocks/>
          </p:cNvSpPr>
          <p:nvPr/>
        </p:nvSpPr>
        <p:spPr>
          <a:xfrm>
            <a:off x="280986" y="5145028"/>
            <a:ext cx="5053264" cy="182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Menu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(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일시정지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일시정지 창 뜨면 주변 어두워 짐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타이머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stop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화살표 인벤토리 전부 해제 됨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80C36B9-51E6-A4ED-F145-FC8B8846CF75}"/>
              </a:ext>
            </a:extLst>
          </p:cNvPr>
          <p:cNvSpPr txBox="1">
            <a:spLocks/>
          </p:cNvSpPr>
          <p:nvPr/>
        </p:nvSpPr>
        <p:spPr>
          <a:xfrm>
            <a:off x="6096000" y="5145028"/>
            <a:ext cx="5254924" cy="171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타이머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Map 3 Map4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에서만 제한시간이 있음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Menu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창에서는 타이머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stop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제한시간 없는 </a:t>
            </a:r>
            <a:r>
              <a:rPr lang="ko-KR" altLang="en-US" sz="2000" dirty="0" err="1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맵에서는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99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  <a:sym typeface="Wingdings" panose="05000000000000000000" pitchFamily="2" charset="2"/>
              </a:rPr>
              <a:t>: 99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  <a:sym typeface="Wingdings" panose="05000000000000000000" pitchFamily="2" charset="2"/>
              </a:rPr>
              <a:t>로 표시</a:t>
            </a: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5575117-700A-862E-8247-DCA8579C998C}"/>
              </a:ext>
            </a:extLst>
          </p:cNvPr>
          <p:cNvSpPr txBox="1">
            <a:spLocks/>
          </p:cNvSpPr>
          <p:nvPr/>
        </p:nvSpPr>
        <p:spPr>
          <a:xfrm>
            <a:off x="280986" y="944506"/>
            <a:ext cx="8321612" cy="55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 페이지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UI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는 어디까지나 형식을 참고하기 위함을 미리 밝힙니다 </a:t>
            </a: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9374F8-F8C3-133E-EFAF-19F0710C74B8}"/>
              </a:ext>
            </a:extLst>
          </p:cNvPr>
          <p:cNvSpPr/>
          <p:nvPr/>
        </p:nvSpPr>
        <p:spPr>
          <a:xfrm>
            <a:off x="6096000" y="4152900"/>
            <a:ext cx="5369982" cy="830024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7F48D2-EC74-FDED-3BB6-A1B91D990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3" y="2052029"/>
            <a:ext cx="5050973" cy="28411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ACBB59-6B80-A6AC-7B01-DDF31C26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111" y="2017982"/>
            <a:ext cx="5050974" cy="284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4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2. </a:t>
            </a:r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이동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9F528C9-8638-2ABF-A4F0-20149D712BFD}"/>
              </a:ext>
            </a:extLst>
          </p:cNvPr>
          <p:cNvSpPr txBox="1">
            <a:spLocks/>
          </p:cNvSpPr>
          <p:nvPr/>
        </p:nvSpPr>
        <p:spPr>
          <a:xfrm>
            <a:off x="500513" y="4981316"/>
            <a:ext cx="5053264" cy="1876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기본적인 이동방식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화살표 클릭 시 현재 화면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fade out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다음장면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fade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in</a:t>
            </a: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이동 시 효과음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(movement.mp3)</a:t>
            </a: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80C36B9-51E6-A4ED-F145-FC8B8846CF75}"/>
              </a:ext>
            </a:extLst>
          </p:cNvPr>
          <p:cNvSpPr txBox="1">
            <a:spLocks/>
          </p:cNvSpPr>
          <p:nvPr/>
        </p:nvSpPr>
        <p:spPr>
          <a:xfrm>
            <a:off x="6638224" y="4981316"/>
            <a:ext cx="5254924" cy="1178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0133A6D0-F2AD-3255-B1FC-E7EB0A0293A7}"/>
              </a:ext>
            </a:extLst>
          </p:cNvPr>
          <p:cNvSpPr txBox="1">
            <a:spLocks/>
          </p:cNvSpPr>
          <p:nvPr/>
        </p:nvSpPr>
        <p:spPr>
          <a:xfrm>
            <a:off x="6541435" y="4994150"/>
            <a:ext cx="5241556" cy="1876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잠긴 방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효과음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(locked.mp3)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과 함께 잠김 컷신 출력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“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방문이 잠긴 듯 하다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”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라는 대사 출력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DD2E5-6D81-896C-E9C2-B751157E2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42" y="1515949"/>
            <a:ext cx="5394449" cy="29715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AA8455-2F41-E072-58DD-FB8D8868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10" y="1732806"/>
            <a:ext cx="5498661" cy="25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2. </a:t>
            </a:r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컷신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0133A6D0-F2AD-3255-B1FC-E7EB0A0293A7}"/>
              </a:ext>
            </a:extLst>
          </p:cNvPr>
          <p:cNvSpPr txBox="1">
            <a:spLocks/>
          </p:cNvSpPr>
          <p:nvPr/>
        </p:nvSpPr>
        <p:spPr>
          <a:xfrm>
            <a:off x="3794728" y="5136205"/>
            <a:ext cx="5686991" cy="4244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컷신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흔들리는 기능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+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어두워지는 기능 이 필요함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AB9674-BB56-6848-CDA3-19168D58A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544" y="1186774"/>
            <a:ext cx="6350911" cy="36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8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7EA0B96B-ECAA-D540-1CAE-30B9B1527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08" y="2504671"/>
            <a:ext cx="4919170" cy="4248959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6F53216-02C4-9963-18C2-7253EB38FAA9}"/>
              </a:ext>
            </a:extLst>
          </p:cNvPr>
          <p:cNvSpPr/>
          <p:nvPr/>
        </p:nvSpPr>
        <p:spPr>
          <a:xfrm>
            <a:off x="177801" y="2131164"/>
            <a:ext cx="10211340" cy="415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81F5581-2AFD-E330-7554-EF3A3985D9AF}"/>
              </a:ext>
            </a:extLst>
          </p:cNvPr>
          <p:cNvSpPr/>
          <p:nvPr/>
        </p:nvSpPr>
        <p:spPr>
          <a:xfrm>
            <a:off x="177800" y="1225549"/>
            <a:ext cx="11281383" cy="415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3. MAP0</a:t>
            </a:r>
            <a:endParaRPr lang="ko-KR" altLang="en-US" sz="36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6B41C79-0796-D2BF-C41C-6BD260CAA758}"/>
              </a:ext>
            </a:extLst>
          </p:cNvPr>
          <p:cNvSpPr/>
          <p:nvPr/>
        </p:nvSpPr>
        <p:spPr>
          <a:xfrm>
            <a:off x="444500" y="1168400"/>
            <a:ext cx="12573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독백 </a:t>
            </a:r>
            <a:r>
              <a:rPr lang="en-US" altLang="ko-KR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거실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93A6D1-D00C-DC30-215A-0553D2B4B972}"/>
              </a:ext>
            </a:extLst>
          </p:cNvPr>
          <p:cNvSpPr/>
          <p:nvPr/>
        </p:nvSpPr>
        <p:spPr>
          <a:xfrm>
            <a:off x="1949450" y="1168400"/>
            <a:ext cx="23114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침실로 유도하는 대사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C8D5EF7-4718-E4E9-5AEA-DAC27FF56651}"/>
              </a:ext>
            </a:extLst>
          </p:cNvPr>
          <p:cNvSpPr/>
          <p:nvPr/>
        </p:nvSpPr>
        <p:spPr>
          <a:xfrm>
            <a:off x="2819860" y="4479666"/>
            <a:ext cx="2578100" cy="1003300"/>
          </a:xfrm>
          <a:prstGeom prst="roundRect">
            <a:avLst/>
          </a:prstGeom>
          <a:solidFill>
            <a:schemeClr val="bg1">
              <a:alpha val="51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If 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이탈</a:t>
            </a:r>
            <a:endParaRPr lang="en-US" altLang="ko-KR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이러고 있을 때가 아니다</a:t>
            </a:r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빨리 핸드폰이나 찾자</a:t>
            </a:r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”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81031B-EB32-6CE7-5A40-1468591CEB74}"/>
              </a:ext>
            </a:extLst>
          </p:cNvPr>
          <p:cNvSpPr/>
          <p:nvPr/>
        </p:nvSpPr>
        <p:spPr>
          <a:xfrm>
            <a:off x="4545408" y="1168400"/>
            <a:ext cx="15875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침실 잠김 확인 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584014-CA55-5CA1-5E5A-C715C5C63AAC}"/>
              </a:ext>
            </a:extLst>
          </p:cNvPr>
          <p:cNvSpPr/>
          <p:nvPr/>
        </p:nvSpPr>
        <p:spPr>
          <a:xfrm>
            <a:off x="444500" y="3933607"/>
            <a:ext cx="1693652" cy="1976142"/>
          </a:xfrm>
          <a:prstGeom prst="roundRect">
            <a:avLst/>
          </a:prstGeom>
          <a:solidFill>
            <a:srgbClr val="C00000">
              <a:alpha val="51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이탈</a:t>
            </a:r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&gt;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부엌 화살표</a:t>
            </a:r>
            <a:endParaRPr lang="en-US" altLang="ko-KR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화장실 문 </a:t>
            </a:r>
            <a:endParaRPr lang="en-US" altLang="ko-KR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서재 문 </a:t>
            </a:r>
            <a:endParaRPr lang="en-US" altLang="ko-KR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현관 미닫이 문</a:t>
            </a:r>
            <a:endParaRPr lang="en-US" altLang="ko-KR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상호작용 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563F1D-0C34-FCD0-D5E6-D95EA27D92FE}"/>
              </a:ext>
            </a:extLst>
          </p:cNvPr>
          <p:cNvSpPr/>
          <p:nvPr/>
        </p:nvSpPr>
        <p:spPr>
          <a:xfrm>
            <a:off x="6414168" y="1168400"/>
            <a:ext cx="2457458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베란다로 유도하는 대사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F6C9D66-64B7-6032-8E63-0E91B8691AD3}"/>
              </a:ext>
            </a:extLst>
          </p:cNvPr>
          <p:cNvSpPr/>
          <p:nvPr/>
        </p:nvSpPr>
        <p:spPr>
          <a:xfrm>
            <a:off x="9265686" y="1168400"/>
            <a:ext cx="1870015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침실 창문 잠김 확인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321F5EE-CDF6-E9C6-1BB8-0D0145245114}"/>
              </a:ext>
            </a:extLst>
          </p:cNvPr>
          <p:cNvSpPr/>
          <p:nvPr/>
        </p:nvSpPr>
        <p:spPr>
          <a:xfrm>
            <a:off x="444500" y="2119174"/>
            <a:ext cx="2311400" cy="4898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베란다 창문 잠김 확인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1359433-C3C8-6478-3141-9E9D09DE5F49}"/>
              </a:ext>
            </a:extLst>
          </p:cNvPr>
          <p:cNvSpPr/>
          <p:nvPr/>
        </p:nvSpPr>
        <p:spPr>
          <a:xfrm>
            <a:off x="3111812" y="2119173"/>
            <a:ext cx="2311400" cy="4898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세탁실로 유도하는 대사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1303C9-3B8F-6521-C90A-2E1AE9012D95}"/>
              </a:ext>
            </a:extLst>
          </p:cNvPr>
          <p:cNvSpPr/>
          <p:nvPr/>
        </p:nvSpPr>
        <p:spPr>
          <a:xfrm>
            <a:off x="5779124" y="2116926"/>
            <a:ext cx="2457457" cy="4898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세탁기에서 여자 속옷 발견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2E2F3E3-56EF-B8B2-89B4-0982B9016B39}"/>
              </a:ext>
            </a:extLst>
          </p:cNvPr>
          <p:cNvSpPr/>
          <p:nvPr/>
        </p:nvSpPr>
        <p:spPr>
          <a:xfrm>
            <a:off x="8592493" y="2082461"/>
            <a:ext cx="1269550" cy="52433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기억 재생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17DCD6-45F7-F51C-EB9A-0243C83DA89C}"/>
              </a:ext>
            </a:extLst>
          </p:cNvPr>
          <p:cNvSpPr/>
          <p:nvPr/>
        </p:nvSpPr>
        <p:spPr>
          <a:xfrm>
            <a:off x="6218766" y="3213100"/>
            <a:ext cx="2373727" cy="1708579"/>
          </a:xfrm>
          <a:prstGeom prst="rect">
            <a:avLst/>
          </a:prstGeom>
          <a:solidFill>
            <a:srgbClr val="D6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E56F5F-283B-B243-8D71-143D6F188A3C}"/>
              </a:ext>
            </a:extLst>
          </p:cNvPr>
          <p:cNvSpPr/>
          <p:nvPr/>
        </p:nvSpPr>
        <p:spPr>
          <a:xfrm>
            <a:off x="8592493" y="3511611"/>
            <a:ext cx="561667" cy="1410067"/>
          </a:xfrm>
          <a:prstGeom prst="rect">
            <a:avLst/>
          </a:prstGeom>
          <a:solidFill>
            <a:srgbClr val="D6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64A754-0F2D-CFB9-E01C-50CCD5B9DBE8}"/>
              </a:ext>
            </a:extLst>
          </p:cNvPr>
          <p:cNvSpPr/>
          <p:nvPr/>
        </p:nvSpPr>
        <p:spPr>
          <a:xfrm>
            <a:off x="7007852" y="4950889"/>
            <a:ext cx="595417" cy="265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981E10-976F-8A67-1CD6-FD70A8918400}"/>
              </a:ext>
            </a:extLst>
          </p:cNvPr>
          <p:cNvSpPr/>
          <p:nvPr/>
        </p:nvSpPr>
        <p:spPr>
          <a:xfrm>
            <a:off x="9154160" y="4361939"/>
            <a:ext cx="756920" cy="559739"/>
          </a:xfrm>
          <a:prstGeom prst="rect">
            <a:avLst/>
          </a:prstGeom>
          <a:solidFill>
            <a:srgbClr val="D6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42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C92049E2-5EF8-6097-2EF6-C782B3CF6834}"/>
              </a:ext>
            </a:extLst>
          </p:cNvPr>
          <p:cNvGrpSpPr/>
          <p:nvPr/>
        </p:nvGrpSpPr>
        <p:grpSpPr>
          <a:xfrm>
            <a:off x="7310930" y="2609041"/>
            <a:ext cx="4919170" cy="4248959"/>
            <a:chOff x="7353300" y="2568574"/>
            <a:chExt cx="4919170" cy="424895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C6A454D-0782-1A9A-EDB5-186EC3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300" y="2568574"/>
              <a:ext cx="4919170" cy="424895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1936025-3BC2-218B-DABF-16D367D1FE40}"/>
                </a:ext>
              </a:extLst>
            </p:cNvPr>
            <p:cNvSpPr/>
            <p:nvPr/>
          </p:nvSpPr>
          <p:spPr>
            <a:xfrm>
              <a:off x="7439158" y="3277003"/>
              <a:ext cx="1146577" cy="1708579"/>
            </a:xfrm>
            <a:prstGeom prst="rect">
              <a:avLst/>
            </a:prstGeom>
            <a:solidFill>
              <a:srgbClr val="D6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EC5DBC4-9106-A2A3-92E0-E923CEEDE642}"/>
                </a:ext>
              </a:extLst>
            </p:cNvPr>
            <p:cNvSpPr/>
            <p:nvPr/>
          </p:nvSpPr>
          <p:spPr>
            <a:xfrm>
              <a:off x="8585735" y="3575515"/>
              <a:ext cx="1788817" cy="850328"/>
            </a:xfrm>
            <a:prstGeom prst="rect">
              <a:avLst/>
            </a:prstGeom>
            <a:solidFill>
              <a:srgbClr val="D6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0848B9-F085-E35F-2401-AF2C77A97EED}"/>
                </a:ext>
              </a:extLst>
            </p:cNvPr>
            <p:cNvSpPr/>
            <p:nvPr/>
          </p:nvSpPr>
          <p:spPr>
            <a:xfrm>
              <a:off x="8228244" y="5014792"/>
              <a:ext cx="595417" cy="265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BAB548-4F0B-F3B9-C4DA-C31CA78C5702}"/>
                </a:ext>
              </a:extLst>
            </p:cNvPr>
            <p:cNvSpPr/>
            <p:nvPr/>
          </p:nvSpPr>
          <p:spPr>
            <a:xfrm>
              <a:off x="10355580" y="3590121"/>
              <a:ext cx="756920" cy="850328"/>
            </a:xfrm>
            <a:prstGeom prst="rect">
              <a:avLst/>
            </a:prstGeom>
            <a:solidFill>
              <a:srgbClr val="D6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BBACA42-32B2-7275-C0FB-11E5A029F0A7}"/>
                </a:ext>
              </a:extLst>
            </p:cNvPr>
            <p:cNvSpPr/>
            <p:nvPr/>
          </p:nvSpPr>
          <p:spPr>
            <a:xfrm flipV="1">
              <a:off x="8585735" y="3291953"/>
              <a:ext cx="1232033" cy="283561"/>
            </a:xfrm>
            <a:prstGeom prst="rect">
              <a:avLst/>
            </a:prstGeom>
            <a:solidFill>
              <a:srgbClr val="D6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E1C213B-E669-2F3F-593C-1C073047A0CF}"/>
                </a:ext>
              </a:extLst>
            </p:cNvPr>
            <p:cNvSpPr/>
            <p:nvPr/>
          </p:nvSpPr>
          <p:spPr>
            <a:xfrm>
              <a:off x="10734039" y="4985582"/>
              <a:ext cx="1374541" cy="1150553"/>
            </a:xfrm>
            <a:prstGeom prst="rect">
              <a:avLst/>
            </a:prstGeom>
            <a:solidFill>
              <a:srgbClr val="D6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ABF584-35AE-9052-3D64-E998D458BB59}"/>
                </a:ext>
              </a:extLst>
            </p:cNvPr>
            <p:cNvSpPr/>
            <p:nvPr/>
          </p:nvSpPr>
          <p:spPr>
            <a:xfrm>
              <a:off x="7439158" y="6136135"/>
              <a:ext cx="4669422" cy="409043"/>
            </a:xfrm>
            <a:prstGeom prst="rect">
              <a:avLst/>
            </a:prstGeom>
            <a:solidFill>
              <a:srgbClr val="D6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7759F8E-D6BE-61CA-A797-663E4E161520}"/>
                </a:ext>
              </a:extLst>
            </p:cNvPr>
            <p:cNvSpPr/>
            <p:nvPr/>
          </p:nvSpPr>
          <p:spPr>
            <a:xfrm>
              <a:off x="7429500" y="4985582"/>
              <a:ext cx="1394161" cy="1150553"/>
            </a:xfrm>
            <a:prstGeom prst="rect">
              <a:avLst/>
            </a:prstGeom>
            <a:solidFill>
              <a:srgbClr val="D6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D38C632-C801-DB36-1C0A-760D39A3DE41}"/>
              </a:ext>
            </a:extLst>
          </p:cNvPr>
          <p:cNvSpPr/>
          <p:nvPr/>
        </p:nvSpPr>
        <p:spPr>
          <a:xfrm>
            <a:off x="177800" y="3080010"/>
            <a:ext cx="6613833" cy="320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A35E704-8FF1-CBCC-3E81-1861862720A8}"/>
              </a:ext>
            </a:extLst>
          </p:cNvPr>
          <p:cNvSpPr/>
          <p:nvPr/>
        </p:nvSpPr>
        <p:spPr>
          <a:xfrm>
            <a:off x="177800" y="2222239"/>
            <a:ext cx="9753599" cy="346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DF0C891-3217-6A38-D6C9-6A3FE77D47F0}"/>
              </a:ext>
            </a:extLst>
          </p:cNvPr>
          <p:cNvSpPr/>
          <p:nvPr/>
        </p:nvSpPr>
        <p:spPr>
          <a:xfrm>
            <a:off x="177801" y="1225549"/>
            <a:ext cx="7912102" cy="346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3. MAP1</a:t>
            </a:r>
            <a:endParaRPr lang="ko-KR" altLang="en-US" sz="36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6B41C79-0796-D2BF-C41C-6BD260CAA758}"/>
              </a:ext>
            </a:extLst>
          </p:cNvPr>
          <p:cNvSpPr/>
          <p:nvPr/>
        </p:nvSpPr>
        <p:spPr>
          <a:xfrm>
            <a:off x="444500" y="1168400"/>
            <a:ext cx="12573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독백 </a:t>
            </a:r>
            <a:r>
              <a:rPr lang="en-US" altLang="ko-KR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거실 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93A6D1-D00C-DC30-215A-0553D2B4B972}"/>
              </a:ext>
            </a:extLst>
          </p:cNvPr>
          <p:cNvSpPr/>
          <p:nvPr/>
        </p:nvSpPr>
        <p:spPr>
          <a:xfrm>
            <a:off x="1873250" y="1168400"/>
            <a:ext cx="25019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현관으로 유도하는 대사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81031B-EB32-6CE7-5A40-1468591CEB74}"/>
              </a:ext>
            </a:extLst>
          </p:cNvPr>
          <p:cNvSpPr/>
          <p:nvPr/>
        </p:nvSpPr>
        <p:spPr>
          <a:xfrm>
            <a:off x="4546600" y="1182150"/>
            <a:ext cx="12954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현관문 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잠김 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563F1D-0C34-FCD0-D5E6-D95EA27D92FE}"/>
              </a:ext>
            </a:extLst>
          </p:cNvPr>
          <p:cNvSpPr/>
          <p:nvPr/>
        </p:nvSpPr>
        <p:spPr>
          <a:xfrm>
            <a:off x="6083300" y="1168400"/>
            <a:ext cx="12954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건전지 찾기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65C8A1A-A400-B3F0-4CEF-BE021E6F2FBF}"/>
              </a:ext>
            </a:extLst>
          </p:cNvPr>
          <p:cNvSpPr/>
          <p:nvPr/>
        </p:nvSpPr>
        <p:spPr>
          <a:xfrm>
            <a:off x="444500" y="2082800"/>
            <a:ext cx="16510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1.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에어컨 리모컨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9FDB28-8C68-1DCD-1DAB-A898B291A114}"/>
              </a:ext>
            </a:extLst>
          </p:cNvPr>
          <p:cNvSpPr/>
          <p:nvPr/>
        </p:nvSpPr>
        <p:spPr>
          <a:xfrm>
            <a:off x="2349500" y="2082800"/>
            <a:ext cx="15494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2.TV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리모컨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28E2D77-09F3-89F3-0E6C-8504345ACC54}"/>
              </a:ext>
            </a:extLst>
          </p:cNvPr>
          <p:cNvSpPr/>
          <p:nvPr/>
        </p:nvSpPr>
        <p:spPr>
          <a:xfrm>
            <a:off x="4102100" y="2082800"/>
            <a:ext cx="15494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3.TV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수납장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A46819-1E44-BD11-33D2-6A7641434FB6}"/>
              </a:ext>
            </a:extLst>
          </p:cNvPr>
          <p:cNvSpPr/>
          <p:nvPr/>
        </p:nvSpPr>
        <p:spPr>
          <a:xfrm>
            <a:off x="5854700" y="2082800"/>
            <a:ext cx="12954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4.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신발장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490E27-949D-1EE4-5CFD-0BC1C9D66EB6}"/>
              </a:ext>
            </a:extLst>
          </p:cNvPr>
          <p:cNvSpPr/>
          <p:nvPr/>
        </p:nvSpPr>
        <p:spPr>
          <a:xfrm>
            <a:off x="7353300" y="2082800"/>
            <a:ext cx="20447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도어락 열리는 소리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8B1737C-E319-D39E-AB50-9BD52AB31F1D}"/>
              </a:ext>
            </a:extLst>
          </p:cNvPr>
          <p:cNvSpPr/>
          <p:nvPr/>
        </p:nvSpPr>
        <p:spPr>
          <a:xfrm>
            <a:off x="444500" y="2997200"/>
            <a:ext cx="34544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문은 안 열렸지만 문 밑에 어떤 종이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07EA475-E788-00D1-8C94-78715820D632}"/>
              </a:ext>
            </a:extLst>
          </p:cNvPr>
          <p:cNvSpPr/>
          <p:nvPr/>
        </p:nvSpPr>
        <p:spPr>
          <a:xfrm>
            <a:off x="4102100" y="2997200"/>
            <a:ext cx="24384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종이 확인하면 기억 재생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D2C5E48-8C1D-6562-77CB-BA1CA84A8062}"/>
              </a:ext>
            </a:extLst>
          </p:cNvPr>
          <p:cNvSpPr/>
          <p:nvPr/>
        </p:nvSpPr>
        <p:spPr>
          <a:xfrm>
            <a:off x="478048" y="4314607"/>
            <a:ext cx="1693652" cy="1603593"/>
          </a:xfrm>
          <a:prstGeom prst="roundRect">
            <a:avLst/>
          </a:prstGeom>
          <a:solidFill>
            <a:srgbClr val="C00000">
              <a:alpha val="51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이탈</a:t>
            </a:r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&gt;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부엌 화살표</a:t>
            </a:r>
            <a:endParaRPr lang="en-US" altLang="ko-KR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화장실 문 </a:t>
            </a:r>
            <a:endParaRPr lang="en-US" altLang="ko-KR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서재 문</a:t>
            </a:r>
            <a:endParaRPr lang="en-US" altLang="ko-KR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베란다</a:t>
            </a:r>
            <a:endParaRPr lang="en-US" altLang="ko-KR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F16F6E-11F5-C928-309E-AB917D481E5F}"/>
              </a:ext>
            </a:extLst>
          </p:cNvPr>
          <p:cNvSpPr/>
          <p:nvPr/>
        </p:nvSpPr>
        <p:spPr>
          <a:xfrm>
            <a:off x="2591260" y="3994410"/>
            <a:ext cx="3263440" cy="2378334"/>
          </a:xfrm>
          <a:prstGeom prst="roundRect">
            <a:avLst/>
          </a:prstGeom>
          <a:solidFill>
            <a:schemeClr val="bg1">
              <a:alpha val="51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If 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이탈</a:t>
            </a:r>
            <a:endParaRPr lang="en-US" altLang="ko-KR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도어락 이상 확인</a:t>
            </a:r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X)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일단 밖에서 담배 피고 오자</a:t>
            </a:r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”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도어락 이상 확인</a:t>
            </a:r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O)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여기에는 건전지가 없을 것</a:t>
            </a:r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같다</a:t>
            </a:r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다른 곳을 찾아보자</a:t>
            </a:r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.”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32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7A8FBC-B73B-BBD3-BE4E-DC79F0C9309A}"/>
              </a:ext>
            </a:extLst>
          </p:cNvPr>
          <p:cNvGrpSpPr/>
          <p:nvPr/>
        </p:nvGrpSpPr>
        <p:grpSpPr>
          <a:xfrm>
            <a:off x="5152324" y="3170028"/>
            <a:ext cx="4254500" cy="3646402"/>
            <a:chOff x="7353300" y="2568574"/>
            <a:chExt cx="4919170" cy="424895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218734E-5B6E-3880-4E85-8D43F5921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300" y="2568574"/>
              <a:ext cx="4919170" cy="4248959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B62053-38D7-CB24-B4FA-9780C1C4745B}"/>
                </a:ext>
              </a:extLst>
            </p:cNvPr>
            <p:cNvSpPr/>
            <p:nvPr/>
          </p:nvSpPr>
          <p:spPr>
            <a:xfrm>
              <a:off x="7439159" y="3277003"/>
              <a:ext cx="789086" cy="1708580"/>
            </a:xfrm>
            <a:prstGeom prst="rect">
              <a:avLst/>
            </a:prstGeom>
            <a:solidFill>
              <a:srgbClr val="D6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1005F13-9088-8742-3895-67A7F27743B3}"/>
                </a:ext>
              </a:extLst>
            </p:cNvPr>
            <p:cNvSpPr/>
            <p:nvPr/>
          </p:nvSpPr>
          <p:spPr>
            <a:xfrm>
              <a:off x="8228244" y="5014792"/>
              <a:ext cx="595417" cy="265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685459-C21D-3221-BC26-5BBCEB9A22FA}"/>
                </a:ext>
              </a:extLst>
            </p:cNvPr>
            <p:cNvSpPr/>
            <p:nvPr/>
          </p:nvSpPr>
          <p:spPr>
            <a:xfrm>
              <a:off x="10734039" y="4985582"/>
              <a:ext cx="1374541" cy="850329"/>
            </a:xfrm>
            <a:prstGeom prst="rect">
              <a:avLst/>
            </a:prstGeom>
            <a:solidFill>
              <a:srgbClr val="D6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BEF047C-9CC2-A0F0-7DC3-5A54EFE650F3}"/>
                </a:ext>
              </a:extLst>
            </p:cNvPr>
            <p:cNvSpPr/>
            <p:nvPr/>
          </p:nvSpPr>
          <p:spPr>
            <a:xfrm>
              <a:off x="7429500" y="4985582"/>
              <a:ext cx="1394161" cy="1150553"/>
            </a:xfrm>
            <a:prstGeom prst="rect">
              <a:avLst/>
            </a:prstGeom>
            <a:solidFill>
              <a:srgbClr val="D6000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E2BEBEF-EE5E-F758-4DE3-65C01D11E52B}"/>
              </a:ext>
            </a:extLst>
          </p:cNvPr>
          <p:cNvSpPr/>
          <p:nvPr/>
        </p:nvSpPr>
        <p:spPr>
          <a:xfrm>
            <a:off x="161224" y="3162958"/>
            <a:ext cx="10062276" cy="367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DFAC5D7-6111-2CBD-D801-66A5BD52CCE3}"/>
              </a:ext>
            </a:extLst>
          </p:cNvPr>
          <p:cNvSpPr/>
          <p:nvPr/>
        </p:nvSpPr>
        <p:spPr>
          <a:xfrm>
            <a:off x="177800" y="1293882"/>
            <a:ext cx="10693400" cy="338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FBBFB80-8FDE-C8AF-F7D9-A15E976B742B}"/>
              </a:ext>
            </a:extLst>
          </p:cNvPr>
          <p:cNvSpPr/>
          <p:nvPr/>
        </p:nvSpPr>
        <p:spPr>
          <a:xfrm>
            <a:off x="177800" y="2222239"/>
            <a:ext cx="11315700" cy="355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3. MAP2</a:t>
            </a:r>
            <a:endParaRPr lang="ko-KR" altLang="en-US" sz="36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6B41C79-0796-D2BF-C41C-6BD260CAA758}"/>
              </a:ext>
            </a:extLst>
          </p:cNvPr>
          <p:cNvSpPr/>
          <p:nvPr/>
        </p:nvSpPr>
        <p:spPr>
          <a:xfrm>
            <a:off x="444500" y="1168400"/>
            <a:ext cx="13081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독백 </a:t>
            </a:r>
            <a:r>
              <a:rPr lang="en-US" altLang="ko-KR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거실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93A6D1-D00C-DC30-215A-0553D2B4B972}"/>
              </a:ext>
            </a:extLst>
          </p:cNvPr>
          <p:cNvSpPr/>
          <p:nvPr/>
        </p:nvSpPr>
        <p:spPr>
          <a:xfrm>
            <a:off x="1974850" y="1168400"/>
            <a:ext cx="153035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부엌으로 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유도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C8D5EF7-4718-E4E9-5AEA-DAC27FF56651}"/>
              </a:ext>
            </a:extLst>
          </p:cNvPr>
          <p:cNvSpPr/>
          <p:nvPr/>
        </p:nvSpPr>
        <p:spPr>
          <a:xfrm>
            <a:off x="1372178" y="4863839"/>
            <a:ext cx="2311400" cy="10033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If 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이탈</a:t>
            </a:r>
            <a:endParaRPr lang="en-US" altLang="ko-KR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문이 잠겨있다</a:t>
            </a:r>
            <a:r>
              <a:rPr lang="en-US" altLang="ko-KR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.”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81031B-EB32-6CE7-5A40-1468591CEB74}"/>
              </a:ext>
            </a:extLst>
          </p:cNvPr>
          <p:cNvSpPr/>
          <p:nvPr/>
        </p:nvSpPr>
        <p:spPr>
          <a:xfrm>
            <a:off x="3727450" y="1168400"/>
            <a:ext cx="11049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침실 잠김 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563F1D-0C34-FCD0-D5E6-D95EA27D92FE}"/>
              </a:ext>
            </a:extLst>
          </p:cNvPr>
          <p:cNvSpPr/>
          <p:nvPr/>
        </p:nvSpPr>
        <p:spPr>
          <a:xfrm>
            <a:off x="5076124" y="1168400"/>
            <a:ext cx="2467676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냉장고 </a:t>
            </a:r>
            <a:r>
              <a:rPr lang="en-US" altLang="ko-KR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얼음덩어리 획득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E79C7E3-CF74-C52A-6EB6-B18DBC590D5F}"/>
              </a:ext>
            </a:extLst>
          </p:cNvPr>
          <p:cNvSpPr/>
          <p:nvPr/>
        </p:nvSpPr>
        <p:spPr>
          <a:xfrm>
            <a:off x="7787574" y="1168400"/>
            <a:ext cx="2613726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보일러실로 유도하는 대사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830099A-5310-86B1-FFDD-FE126A7906B5}"/>
              </a:ext>
            </a:extLst>
          </p:cNvPr>
          <p:cNvSpPr/>
          <p:nvPr/>
        </p:nvSpPr>
        <p:spPr>
          <a:xfrm>
            <a:off x="444500" y="2121819"/>
            <a:ext cx="2221263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창고로 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유도하는 대사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BC5AFE-7871-F4D8-CE74-74C2602F1D10}"/>
              </a:ext>
            </a:extLst>
          </p:cNvPr>
          <p:cNvSpPr/>
          <p:nvPr/>
        </p:nvSpPr>
        <p:spPr>
          <a:xfrm>
            <a:off x="2961005" y="2121819"/>
            <a:ext cx="1344295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창고문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퍼즐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DF808B-4999-B985-8ED2-31C02C3DA2BA}"/>
              </a:ext>
            </a:extLst>
          </p:cNvPr>
          <p:cNvSpPr/>
          <p:nvPr/>
        </p:nvSpPr>
        <p:spPr>
          <a:xfrm>
            <a:off x="4510120" y="2121819"/>
            <a:ext cx="2128104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창고 </a:t>
            </a:r>
            <a:r>
              <a:rPr lang="en-US" altLang="ko-KR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공구상자 획득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65A7E3-CAD9-3A66-C923-2F5EF82E6916}"/>
              </a:ext>
            </a:extLst>
          </p:cNvPr>
          <p:cNvSpPr/>
          <p:nvPr/>
        </p:nvSpPr>
        <p:spPr>
          <a:xfrm>
            <a:off x="6843044" y="2121819"/>
            <a:ext cx="1437356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보일러 수리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66910AD-185F-26E3-E413-27033C02378C}"/>
              </a:ext>
            </a:extLst>
          </p:cNvPr>
          <p:cNvSpPr/>
          <p:nvPr/>
        </p:nvSpPr>
        <p:spPr>
          <a:xfrm>
            <a:off x="8485220" y="2121819"/>
            <a:ext cx="2613726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싱크대 </a:t>
            </a:r>
            <a:r>
              <a:rPr lang="en-US" altLang="ko-KR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화장실 열쇠 획득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3F2969B-0D1B-7CB0-EA25-1584369B4FE4}"/>
              </a:ext>
            </a:extLst>
          </p:cNvPr>
          <p:cNvSpPr/>
          <p:nvPr/>
        </p:nvSpPr>
        <p:spPr>
          <a:xfrm>
            <a:off x="445737" y="3067510"/>
            <a:ext cx="2119663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화장실 </a:t>
            </a:r>
            <a:r>
              <a:rPr lang="en-US" altLang="ko-KR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녹슨 면도기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AF3FA1-EFF8-647B-9E89-F33CE6CCA9CD}"/>
              </a:ext>
            </a:extLst>
          </p:cNvPr>
          <p:cNvSpPr/>
          <p:nvPr/>
        </p:nvSpPr>
        <p:spPr>
          <a:xfrm>
            <a:off x="2755900" y="3067510"/>
            <a:ext cx="34417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거울에서 초췌한 주인공 보이기 시작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4E6027A-BDA1-1EF7-CF5A-567F43E598DF}"/>
              </a:ext>
            </a:extLst>
          </p:cNvPr>
          <p:cNvSpPr/>
          <p:nvPr/>
        </p:nvSpPr>
        <p:spPr>
          <a:xfrm>
            <a:off x="6388100" y="3075238"/>
            <a:ext cx="6731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독백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E20A4D1-E09E-5315-F247-CAB004031043}"/>
              </a:ext>
            </a:extLst>
          </p:cNvPr>
          <p:cNvSpPr/>
          <p:nvPr/>
        </p:nvSpPr>
        <p:spPr>
          <a:xfrm>
            <a:off x="7251700" y="3067510"/>
            <a:ext cx="11176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거울 깨짐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E129207-0DE0-6CFB-4CA1-9573EE684563}"/>
              </a:ext>
            </a:extLst>
          </p:cNvPr>
          <p:cNvSpPr/>
          <p:nvPr/>
        </p:nvSpPr>
        <p:spPr>
          <a:xfrm>
            <a:off x="8559800" y="3082206"/>
            <a:ext cx="1117600" cy="558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기억 재생</a:t>
            </a:r>
            <a:endParaRPr lang="ko-KR" altLang="en-US" dirty="0">
              <a:solidFill>
                <a:schemeClr val="tx1"/>
              </a:solidFill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0B0EF2-E3E7-7546-0195-E90C01C02EB0}"/>
              </a:ext>
            </a:extLst>
          </p:cNvPr>
          <p:cNvSpPr/>
          <p:nvPr/>
        </p:nvSpPr>
        <p:spPr>
          <a:xfrm>
            <a:off x="5909047" y="3777993"/>
            <a:ext cx="373907" cy="616299"/>
          </a:xfrm>
          <a:prstGeom prst="rect">
            <a:avLst/>
          </a:prstGeom>
          <a:solidFill>
            <a:srgbClr val="D6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23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743DE471-A3AB-BF22-A0D4-63A48199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8909"/>
            <a:ext cx="12192000" cy="2720182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스토리상 클라이맥스 부분이라 고민하는 부분이 있음</a:t>
            </a:r>
            <a:br>
              <a:rPr lang="en-US" altLang="ko-KR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</a:br>
            <a:br>
              <a:rPr lang="en-US" altLang="ko-KR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</a:br>
            <a:r>
              <a:rPr lang="ko-KR" altLang="en-US" dirty="0" err="1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뒷</a:t>
            </a:r>
            <a:r>
              <a:rPr lang="ko-KR" altLang="en-US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부분은 주말까지 마저 완성시키겠습니다</a:t>
            </a:r>
          </a:p>
        </p:txBody>
      </p:sp>
    </p:spTree>
    <p:extLst>
      <p:ext uri="{BB962C8B-B14F-4D97-AF65-F5344CB8AC3E}">
        <p14:creationId xmlns:p14="http://schemas.microsoft.com/office/powerpoint/2010/main" val="93644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1. </a:t>
            </a:r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시작화면부터 구동까지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4A89F2-AD87-28B4-24B0-B7AD7E07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8" y="1304430"/>
            <a:ext cx="4278985" cy="2406929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410603E1-8784-CADE-B2D1-67523501CDCB}"/>
              </a:ext>
            </a:extLst>
          </p:cNvPr>
          <p:cNvSpPr txBox="1">
            <a:spLocks/>
          </p:cNvSpPr>
          <p:nvPr/>
        </p:nvSpPr>
        <p:spPr>
          <a:xfrm>
            <a:off x="5878464" y="4348824"/>
            <a:ext cx="5476407" cy="2075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-&gt;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제목 더블클릭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제작자 화면 출력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-&gt;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처음부터 클릭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: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다시 질문하는 창 출력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-&gt;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이어하기 클릭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저장된 정보에 맞게 시작</a:t>
            </a:r>
          </a:p>
          <a:p>
            <a:pPr marL="0" indent="0">
              <a:buNone/>
            </a:pP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-&gt;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그만두기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어플리케이션 종료 </a:t>
            </a:r>
          </a:p>
          <a:p>
            <a:pPr marL="0" indent="0">
              <a:buNone/>
            </a:pP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455E63-069F-233C-30AE-B4FB5C22A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8" y="4045542"/>
            <a:ext cx="4252865" cy="23922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96AEE3-2044-1B88-D5F8-AA8284554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68" y="1304429"/>
            <a:ext cx="4645145" cy="2613053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B4D22E9-AFD8-BD71-AB22-B15634C40697}"/>
              </a:ext>
            </a:extLst>
          </p:cNvPr>
          <p:cNvCxnSpPr>
            <a:cxnSpLocks/>
          </p:cNvCxnSpPr>
          <p:nvPr/>
        </p:nvCxnSpPr>
        <p:spPr>
          <a:xfrm>
            <a:off x="4157132" y="2243667"/>
            <a:ext cx="20658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999D0A-9BAC-22E3-74E7-A66ED1C1522D}"/>
              </a:ext>
            </a:extLst>
          </p:cNvPr>
          <p:cNvCxnSpPr>
            <a:cxnSpLocks/>
          </p:cNvCxnSpPr>
          <p:nvPr/>
        </p:nvCxnSpPr>
        <p:spPr>
          <a:xfrm>
            <a:off x="1625599" y="3316531"/>
            <a:ext cx="0" cy="10322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23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1. MAP</a:t>
            </a:r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의 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5721C2-D02F-CD48-FAFA-891B505A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" y="1927338"/>
            <a:ext cx="4466123" cy="2512194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29F528C9-8638-2ABF-A4F0-20149D712BFD}"/>
              </a:ext>
            </a:extLst>
          </p:cNvPr>
          <p:cNvSpPr txBox="1">
            <a:spLocks/>
          </p:cNvSpPr>
          <p:nvPr/>
        </p:nvSpPr>
        <p:spPr>
          <a:xfrm>
            <a:off x="500512" y="4981316"/>
            <a:ext cx="5254923" cy="1876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모든 맵 시작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검은 배경 흰 색 대사 출력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5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초 후 이 화면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fade out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(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대사는 맵마다 다름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-&gt;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파일명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Map1_start)</a:t>
            </a: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DCA17C4-F50B-E2ED-D49A-5AD948EF7F51}"/>
              </a:ext>
            </a:extLst>
          </p:cNvPr>
          <p:cNvSpPr/>
          <p:nvPr/>
        </p:nvSpPr>
        <p:spPr>
          <a:xfrm>
            <a:off x="5398703" y="2862389"/>
            <a:ext cx="697297" cy="61120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80C36B9-51E6-A4ED-F145-FC8B8846CF75}"/>
              </a:ext>
            </a:extLst>
          </p:cNvPr>
          <p:cNvSpPr txBox="1">
            <a:spLocks/>
          </p:cNvSpPr>
          <p:nvPr/>
        </p:nvSpPr>
        <p:spPr>
          <a:xfrm>
            <a:off x="6638224" y="4981316"/>
            <a:ext cx="5254924" cy="1178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0133A6D0-F2AD-3255-B1FC-E7EB0A0293A7}"/>
              </a:ext>
            </a:extLst>
          </p:cNvPr>
          <p:cNvSpPr txBox="1">
            <a:spLocks/>
          </p:cNvSpPr>
          <p:nvPr/>
        </p:nvSpPr>
        <p:spPr>
          <a:xfrm>
            <a:off x="6541434" y="4962793"/>
            <a:ext cx="5241556" cy="1876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주인공의 독백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검은색 시작화면 이후에 주인공의 독백으로 시작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대사 출력되는 동안에는 타이머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stop  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주인공 반신은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map3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이후부터 그 전은 대사만 출력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우리 게임에서는 대사 </a:t>
            </a:r>
            <a:r>
              <a:rPr lang="ko-KR" altLang="en-US" sz="2000" dirty="0" err="1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스킵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기능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X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A6BC5BBE-6987-708B-5F40-B8D5583125AD}"/>
              </a:ext>
            </a:extLst>
          </p:cNvPr>
          <p:cNvSpPr txBox="1">
            <a:spLocks/>
          </p:cNvSpPr>
          <p:nvPr/>
        </p:nvSpPr>
        <p:spPr>
          <a:xfrm>
            <a:off x="-665118" y="1011862"/>
            <a:ext cx="5053264" cy="323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참고용 예시 자료</a:t>
            </a:r>
            <a:r>
              <a:rPr lang="en-US" altLang="ko-KR" sz="1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-</a:t>
            </a:r>
            <a:r>
              <a:rPr lang="ko-KR" altLang="en-US" sz="1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프랑켄슈타인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B6F4E91-285D-636E-805A-54952411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08" y="1713645"/>
            <a:ext cx="5173409" cy="29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0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1. </a:t>
            </a:r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튜토리얼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9F528C9-8638-2ABF-A4F0-20149D712BFD}"/>
              </a:ext>
            </a:extLst>
          </p:cNvPr>
          <p:cNvSpPr txBox="1">
            <a:spLocks/>
          </p:cNvSpPr>
          <p:nvPr/>
        </p:nvSpPr>
        <p:spPr>
          <a:xfrm>
            <a:off x="777608" y="4632400"/>
            <a:ext cx="5421761" cy="1876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튜토리얼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MAP0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주인공 독백 이후 시작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인벤토리 확인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,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화면 이동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아이템 사용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,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타이머 순서로 설명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DCA17C4-F50B-E2ED-D49A-5AD948EF7F51}"/>
              </a:ext>
            </a:extLst>
          </p:cNvPr>
          <p:cNvSpPr/>
          <p:nvPr/>
        </p:nvSpPr>
        <p:spPr>
          <a:xfrm>
            <a:off x="5202192" y="2869482"/>
            <a:ext cx="697297" cy="61120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80C36B9-51E6-A4ED-F145-FC8B8846CF75}"/>
              </a:ext>
            </a:extLst>
          </p:cNvPr>
          <p:cNvSpPr txBox="1">
            <a:spLocks/>
          </p:cNvSpPr>
          <p:nvPr/>
        </p:nvSpPr>
        <p:spPr>
          <a:xfrm>
            <a:off x="6638224" y="4981316"/>
            <a:ext cx="5254924" cy="1178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1F14F6-F9C6-4E61-765E-CAD1CFA03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61" y="2145181"/>
            <a:ext cx="3661877" cy="20598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A61D6C-D8F7-D61A-F9A6-0D1790DEA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68" y="697832"/>
            <a:ext cx="4404003" cy="24772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1C06A28-8A99-2B8B-10A6-A0B34DCCC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167" y="3682916"/>
            <a:ext cx="4404004" cy="24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5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1. </a:t>
            </a:r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아이템 및 오브젝트 상호작용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80C36B9-51E6-A4ED-F145-FC8B8846CF75}"/>
              </a:ext>
            </a:extLst>
          </p:cNvPr>
          <p:cNvSpPr txBox="1">
            <a:spLocks/>
          </p:cNvSpPr>
          <p:nvPr/>
        </p:nvSpPr>
        <p:spPr>
          <a:xfrm>
            <a:off x="6638224" y="4981316"/>
            <a:ext cx="5254924" cy="1178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0133A6D0-F2AD-3255-B1FC-E7EB0A0293A7}"/>
              </a:ext>
            </a:extLst>
          </p:cNvPr>
          <p:cNvSpPr txBox="1">
            <a:spLocks/>
          </p:cNvSpPr>
          <p:nvPr/>
        </p:nvSpPr>
        <p:spPr>
          <a:xfrm>
            <a:off x="6541435" y="4994150"/>
            <a:ext cx="5241556" cy="1876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아이템 사용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아이템 선택이 화면에 표시됨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맞는 아이템이 아니면 관련 대사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상단에 출력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CD9112-6891-916A-42F0-254185C8A561}"/>
              </a:ext>
            </a:extLst>
          </p:cNvPr>
          <p:cNvSpPr txBox="1">
            <a:spLocks/>
          </p:cNvSpPr>
          <p:nvPr/>
        </p:nvSpPr>
        <p:spPr>
          <a:xfrm>
            <a:off x="675206" y="4994150"/>
            <a:ext cx="5241556" cy="1876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아이템 획득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아이템 획득 시 아이템 그림과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“OOO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을 획득했다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”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출력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배경에서 살짝 변화만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C01E06-1816-306B-68D9-56AC55E4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68" y="1702893"/>
            <a:ext cx="5135219" cy="28885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E8952C-08C4-6915-2AAB-FC0CF644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68" y="1702892"/>
            <a:ext cx="5135219" cy="288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2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" y="177800"/>
            <a:ext cx="7553779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1. </a:t>
            </a:r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스테이지 넘어가기 및 기억 재생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9F528C9-8638-2ABF-A4F0-20149D712BFD}"/>
              </a:ext>
            </a:extLst>
          </p:cNvPr>
          <p:cNvSpPr txBox="1">
            <a:spLocks/>
          </p:cNvSpPr>
          <p:nvPr/>
        </p:nvSpPr>
        <p:spPr>
          <a:xfrm>
            <a:off x="5916277" y="2667573"/>
            <a:ext cx="5675564" cy="388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맵에서 특정 오브젝트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(</a:t>
            </a:r>
            <a:r>
              <a:rPr lang="en-US" altLang="ko-KR" sz="2400" dirty="0" err="1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spc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)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와 상호작용 시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주인공의 독백 이후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fade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out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그 뒤로 주인공 기억과 관련된 컷신으로 이어짐 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일부 </a:t>
            </a:r>
            <a:r>
              <a:rPr lang="ko-KR" altLang="en-US" sz="2000" dirty="0" err="1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컷신은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움직이기도 함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엔딩들도 이와 유사한 형태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</a:t>
            </a: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3F9389-B7C9-257D-AA93-B07370E6FE24}"/>
              </a:ext>
            </a:extLst>
          </p:cNvPr>
          <p:cNvGrpSpPr/>
          <p:nvPr/>
        </p:nvGrpSpPr>
        <p:grpSpPr>
          <a:xfrm>
            <a:off x="177800" y="979738"/>
            <a:ext cx="5041900" cy="2693964"/>
            <a:chOff x="177800" y="1090636"/>
            <a:chExt cx="6032500" cy="32767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3F3171-A634-3379-A80F-DB213873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00" y="1090636"/>
              <a:ext cx="6032500" cy="3276706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26B28F4-809A-EC98-3F19-60B8C094D7DE}"/>
                </a:ext>
              </a:extLst>
            </p:cNvPr>
            <p:cNvGrpSpPr/>
            <p:nvPr/>
          </p:nvGrpSpPr>
          <p:grpSpPr>
            <a:xfrm>
              <a:off x="470490" y="1421617"/>
              <a:ext cx="406400" cy="393701"/>
              <a:chOff x="4635499" y="-373351"/>
              <a:chExt cx="546100" cy="685802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5A72873-57C2-2962-8952-FA50EE97E3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5499" y="-373351"/>
                <a:ext cx="546100" cy="6858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8F7315D-33FE-4958-AB4D-E927B82C7A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7100" y="-373349"/>
                <a:ext cx="368299" cy="6858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2A922DD-DFDD-169F-B77D-BC9304B84BF0}"/>
                </a:ext>
              </a:extLst>
            </p:cNvPr>
            <p:cNvGrpSpPr/>
            <p:nvPr/>
          </p:nvGrpSpPr>
          <p:grpSpPr>
            <a:xfrm>
              <a:off x="616981" y="3367008"/>
              <a:ext cx="406400" cy="410788"/>
              <a:chOff x="4832347" y="-81768"/>
              <a:chExt cx="546100" cy="715566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5D8C9BA-D447-B478-3E98-489954813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2347" y="-52002"/>
                <a:ext cx="546100" cy="6858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84948B2-0B21-BF14-EAD9-33C063D16C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1250" y="-81768"/>
                <a:ext cx="368299" cy="68580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8BC295E-B016-4098-563B-C223536BB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797300"/>
            <a:ext cx="50419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7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2. </a:t>
            </a:r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자동저장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5575117-700A-862E-8247-DCA8579C998C}"/>
              </a:ext>
            </a:extLst>
          </p:cNvPr>
          <p:cNvSpPr txBox="1">
            <a:spLocks/>
          </p:cNvSpPr>
          <p:nvPr/>
        </p:nvSpPr>
        <p:spPr>
          <a:xfrm>
            <a:off x="591343" y="1630306"/>
            <a:ext cx="11009314" cy="4224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우선 이전에 했던 말을 번복해서 미안합니다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sz="8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스토리 전개 상 마지막 파트에서만 시간 제한을 주려고 합니다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sz="8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Map0 Map1 Map2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에서는 아이템 획득 시 현재 정보를 자동 저장 합니다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sz="8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Map3 Map4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에서는 제한시간 초과 시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Bad End 0 </a:t>
            </a:r>
          </a:p>
          <a:p>
            <a:pPr marL="0" indent="0">
              <a:buNone/>
            </a:pPr>
            <a:endParaRPr lang="en-US" altLang="ko-KR" sz="9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Map4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모든 조건 만족 시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2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가지 선택지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Bad End 1 / Good End</a:t>
            </a:r>
            <a:endParaRPr lang="ko-KR" altLang="en-US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8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2. </a:t>
            </a:r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대사출력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9F528C9-8638-2ABF-A4F0-20149D712BFD}"/>
              </a:ext>
            </a:extLst>
          </p:cNvPr>
          <p:cNvSpPr txBox="1">
            <a:spLocks/>
          </p:cNvSpPr>
          <p:nvPr/>
        </p:nvSpPr>
        <p:spPr>
          <a:xfrm>
            <a:off x="5995162" y="1498162"/>
            <a:ext cx="5610726" cy="3255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대사 출력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(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주인공 독백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&amp; 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기억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대사 출력이 덜 될 때 터치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전 대사 출력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모든 대사가 출력되었을 때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밑에 화살표 생성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화살표 생성 이후 터치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: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다음 대사 출력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(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대사 출력 시에는 전 범위 터치 인식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Auto: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일정시간 지나면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대사가 알아서 </a:t>
            </a:r>
            <a:r>
              <a:rPr lang="ko-KR" altLang="en-US" sz="2000" dirty="0" err="1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넘어감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5575117-700A-862E-8247-DCA8579C998C}"/>
              </a:ext>
            </a:extLst>
          </p:cNvPr>
          <p:cNvSpPr txBox="1">
            <a:spLocks/>
          </p:cNvSpPr>
          <p:nvPr/>
        </p:nvSpPr>
        <p:spPr>
          <a:xfrm>
            <a:off x="280986" y="944506"/>
            <a:ext cx="8321612" cy="55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 페이지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UI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는 어디까지나 형식을 참고하기 위함을 미리 밝힙니다 </a:t>
            </a: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BEE830-CB2C-B4AD-992A-7F0AFA64E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29" y="1498162"/>
            <a:ext cx="4865092" cy="25397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0827F1-2AFB-CECD-2092-0FE9CDEA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28" y="4153579"/>
            <a:ext cx="4865091" cy="2539748"/>
          </a:xfrm>
          <a:prstGeom prst="rect">
            <a:avLst/>
          </a:prstGeom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id="{320A6B1B-5420-60F9-5E70-8BB09DF7B094}"/>
              </a:ext>
            </a:extLst>
          </p:cNvPr>
          <p:cNvSpPr txBox="1">
            <a:spLocks/>
          </p:cNvSpPr>
          <p:nvPr/>
        </p:nvSpPr>
        <p:spPr>
          <a:xfrm>
            <a:off x="5995160" y="4153579"/>
            <a:ext cx="5502977" cy="293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대사출력 방식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1.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화면 중간에 출력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 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게임 진행과 관련된 대사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   (ex.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이 문은 잠긴 것 같다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.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일단 베란다로 가보자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2.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화면 아래에 출력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 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독백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or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기억과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관련된 대사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35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2E08BEE1-1506-4AF8-F236-487CE585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2309"/>
            <a:ext cx="5369982" cy="30206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03FAB6D-7050-6F53-3619-AFA04DAC0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7800"/>
            <a:ext cx="6236368" cy="80193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</a:t>
            </a:r>
            <a:r>
              <a:rPr lang="en-US" altLang="ko-KR" sz="36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2. UI</a:t>
            </a:r>
            <a:endParaRPr lang="ko-KR" altLang="en-US" sz="36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9F528C9-8638-2ABF-A4F0-20149D712BFD}"/>
              </a:ext>
            </a:extLst>
          </p:cNvPr>
          <p:cNvSpPr txBox="1">
            <a:spLocks/>
          </p:cNvSpPr>
          <p:nvPr/>
        </p:nvSpPr>
        <p:spPr>
          <a:xfrm>
            <a:off x="280986" y="5145028"/>
            <a:ext cx="5053264" cy="1827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이동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이동 버튼 누르지 않으면 화살표 나오지 않음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화살표를 치우려면 다시 이동버튼 눌러야 함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80C36B9-51E6-A4ED-F145-FC8B8846CF75}"/>
              </a:ext>
            </a:extLst>
          </p:cNvPr>
          <p:cNvSpPr txBox="1">
            <a:spLocks/>
          </p:cNvSpPr>
          <p:nvPr/>
        </p:nvSpPr>
        <p:spPr>
          <a:xfrm>
            <a:off x="6096000" y="5145028"/>
            <a:ext cx="5254924" cy="130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아이템 슬롯</a:t>
            </a:r>
            <a:endParaRPr lang="en-US" altLang="ko-KR" sz="24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하얗게 칠 한 부분 두 번 누르면 </a:t>
            </a: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Quick slot </a:t>
            </a:r>
            <a:r>
              <a:rPr lang="ko-KR" altLang="en-US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사라짐  </a:t>
            </a:r>
            <a:endParaRPr lang="en-US" altLang="ko-KR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  </a:t>
            </a: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45575117-700A-862E-8247-DCA8579C998C}"/>
              </a:ext>
            </a:extLst>
          </p:cNvPr>
          <p:cNvSpPr txBox="1">
            <a:spLocks/>
          </p:cNvSpPr>
          <p:nvPr/>
        </p:nvSpPr>
        <p:spPr>
          <a:xfrm>
            <a:off x="280986" y="944506"/>
            <a:ext cx="8321612" cy="553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이 페이지 </a:t>
            </a:r>
            <a:r>
              <a:rPr lang="en-US" altLang="ko-KR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UI</a:t>
            </a:r>
            <a:r>
              <a:rPr lang="ko-KR" altLang="en-US" sz="2400" dirty="0">
                <a:latin typeface="나눔바른펜OTF" panose="020B0503000000000000" pitchFamily="34" charset="-127"/>
                <a:ea typeface="나눔바른펜OTF" panose="020B0503000000000000" pitchFamily="34" charset="-127"/>
              </a:rPr>
              <a:t>는 어디까지나 형식을 참고하기 위함을 미리 밝힙니다 </a:t>
            </a:r>
            <a:endParaRPr lang="ko-KR" altLang="en-US" sz="2000" dirty="0">
              <a:latin typeface="나눔바른펜OTF" panose="020B0503000000000000" pitchFamily="34" charset="-127"/>
              <a:ea typeface="나눔바른펜OTF" panose="020B0503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6EC577-5689-FAC9-2BE1-90D2B510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6" y="1962309"/>
            <a:ext cx="5369982" cy="30206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9374F8-F8C3-133E-EFAF-19F0710C74B8}"/>
              </a:ext>
            </a:extLst>
          </p:cNvPr>
          <p:cNvSpPr/>
          <p:nvPr/>
        </p:nvSpPr>
        <p:spPr>
          <a:xfrm>
            <a:off x="6096000" y="4152900"/>
            <a:ext cx="5369982" cy="830024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0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6358</TotalTime>
  <Words>768</Words>
  <Application>Microsoft Office PowerPoint</Application>
  <PresentationFormat>와이드스크린</PresentationFormat>
  <Paragraphs>153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나눔바른펜OTF</vt:lpstr>
      <vt:lpstr>맑은 고딕</vt:lpstr>
      <vt:lpstr>Arial</vt:lpstr>
      <vt:lpstr>Office 테마</vt:lpstr>
      <vt:lpstr>홀로 잠 못 드는 그대를 위해   &lt;프로그래밍 보고서&gt;</vt:lpstr>
      <vt:lpstr> 1. 시작화면부터 구동까지</vt:lpstr>
      <vt:lpstr> 1. MAP의 시작</vt:lpstr>
      <vt:lpstr> 1. 튜토리얼</vt:lpstr>
      <vt:lpstr> 1. 아이템 및 오브젝트 상호작용</vt:lpstr>
      <vt:lpstr> 1. 스테이지 넘어가기 및 기억 재생</vt:lpstr>
      <vt:lpstr> 2. 자동저장</vt:lpstr>
      <vt:lpstr> 2. 대사출력</vt:lpstr>
      <vt:lpstr> 2. UI</vt:lpstr>
      <vt:lpstr> 2. UI</vt:lpstr>
      <vt:lpstr> 2. 이동</vt:lpstr>
      <vt:lpstr> 2. 컷신</vt:lpstr>
      <vt:lpstr> 3. MAP0</vt:lpstr>
      <vt:lpstr> 3. MAP1</vt:lpstr>
      <vt:lpstr> 3. MAP2</vt:lpstr>
      <vt:lpstr>스토리상 클라이맥스 부분이라 고민하는 부분이 있음  뒷 부분은 주말까지 마저 완성시키겠습니다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홀로 잠 못 드는 그대를 위해</dc:title>
  <dc:creator>정 석원</dc:creator>
  <cp:lastModifiedBy>정 석원</cp:lastModifiedBy>
  <cp:revision>11</cp:revision>
  <dcterms:created xsi:type="dcterms:W3CDTF">2023-05-04T01:42:37Z</dcterms:created>
  <dcterms:modified xsi:type="dcterms:W3CDTF">2023-05-08T11:41:04Z</dcterms:modified>
</cp:coreProperties>
</file>